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Рисунок 7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7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7"/>
          <p:cNvPicPr/>
          <p:nvPr/>
        </p:nvPicPr>
        <p:blipFill>
          <a:blip r:embed="rId14"/>
          <a:stretch/>
        </p:blipFill>
        <p:spPr>
          <a:xfrm>
            <a:off x="-70200" y="97920"/>
            <a:ext cx="9427320" cy="14580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34E30-16ED-435D-8D58-002761D7C949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71A8-F3A1-4929-AD05-4837ED6C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id409247152" TargetMode="External"/><Relationship Id="rId5" Type="http://schemas.openxmlformats.org/officeDocument/2006/relationships/hyperlink" Target="https://www.facebook.com/" TargetMode="External"/><Relationship Id="rId4" Type="http://schemas.openxmlformats.org/officeDocument/2006/relationships/hyperlink" Target="mailto:s.4242020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44000" y="2376000"/>
            <a:ext cx="7343640" cy="258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Семинар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3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«Что сегодня интересует покупателей в новостройках?»</a:t>
            </a:r>
            <a:endParaRPr lang="ru-RU" sz="1800" b="1" i="1" strike="noStrike" spc="-1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Тема: </a:t>
            </a:r>
            <a:r>
              <a:rPr lang="ru-RU" sz="28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Рекламные ловушка для покупателей.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6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Типичные ошибки.</a:t>
            </a:r>
            <a:endParaRPr lang="ru-RU" sz="1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6" name="Рисунок 118"/>
          <p:cNvPicPr/>
          <p:nvPr/>
        </p:nvPicPr>
        <p:blipFill>
          <a:blip r:embed="rId2"/>
          <a:stretch/>
        </p:blipFill>
        <p:spPr>
          <a:xfrm>
            <a:off x="216000" y="-57960"/>
            <a:ext cx="3840480" cy="228960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119"/>
          <p:cNvPicPr/>
          <p:nvPr/>
        </p:nvPicPr>
        <p:blipFill>
          <a:blip r:embed="rId3"/>
          <a:stretch/>
        </p:blipFill>
        <p:spPr>
          <a:xfrm>
            <a:off x="7620480" y="0"/>
            <a:ext cx="4571280" cy="685728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360000" y="5246280"/>
            <a:ext cx="6263640" cy="14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Исполнительный директор </a:t>
            </a:r>
            <a:r>
              <a:rPr lang="ru-RU" sz="220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 «Адрес»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Сергей Петров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424-20-20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s.4242020@yandex.ru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595274" y="0"/>
            <a:ext cx="8490600" cy="149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Комплексные, квартальные застройки.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360000" y="1512000"/>
            <a:ext cx="11221920" cy="49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обещание полного (автономного) жилого комплекса: наличие инфраструктурных, торговых и социальных объектов;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обещание всех необходимых коммуникаций, сетей инженерных объектов;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обещание дорожно-транспортной инфраструктуры;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наличие огороженной (обособленной) внутриквартальной и придомовой территории; наличие пропускной системы в жилой комплекс, парковки (подземные, наземные многоуровневые паркинги, гостевые парковки; элементы благоустройства.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АНАЛИЗ: общедоступной информации по жилому комплексу, строительной декларации по объекту.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09480" y="261360"/>
            <a:ext cx="8490600" cy="11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Конструктивные особенности проекта, использование современных технологий, планировочные решения. Видовые характеристики.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720000" y="1512000"/>
            <a:ext cx="10296000" cy="50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обещание долговечности объекта и комфортности проживания в нём;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использование инновационных (западных) технологий при строительстве;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отделка: черновая, пред(под)чистовая, чистовая, «под ключ»;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компакт, стандартные, улучшенные и евро-планировки квартир – площади помещений и размеры;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комнаты для охраны, консьержи, колясочные, бытовки и другие МОПы;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инвестиции в вид из окон жилища.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60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АНАЛИЗ: соответствие информации застройщика объективной информации из департамента архитектуры, минстроя, НП НГСР («Аккредитованный застройщик»).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609480" y="261360"/>
            <a:ext cx="8490600" cy="11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Финансовые инструменты.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09480" y="1654560"/>
            <a:ext cx="10190520" cy="489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рассрочки, отсрочки платежей от застройщика;</a:t>
            </a:r>
            <a:endParaRPr lang="ru-RU" sz="2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специальные ипотечные банковские программы, </a:t>
            </a:r>
            <a:r>
              <a:rPr lang="ru-RU" sz="320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ставки; </a:t>
            </a:r>
            <a:endParaRPr lang="ru-RU" sz="26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ставки, субсидированные застройщиком, маркетинговые ставки:</a:t>
            </a:r>
            <a:endParaRPr lang="ru-RU" sz="2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- от 7,5% до 0% (на 1 год или период строительства),</a:t>
            </a:r>
            <a:endParaRPr lang="ru-RU" sz="2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- фиксированные ставки (ОТ 4900 руб./мес.).</a:t>
            </a:r>
            <a:endParaRPr lang="ru-RU" sz="2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320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Общая сумма и срок имеют основное значение!</a:t>
            </a:r>
            <a:endParaRPr lang="ru-RU" sz="2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2000" y="261360"/>
            <a:ext cx="9028080" cy="11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	Акции. Подарки.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216000" y="1512000"/>
            <a:ext cx="11015640" cy="44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TextShape 3"/>
          <p:cNvSpPr txBox="1"/>
          <p:nvPr/>
        </p:nvSpPr>
        <p:spPr>
          <a:xfrm>
            <a:off x="360000" y="1512000"/>
            <a:ext cx="11304000" cy="44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скидки в процентах от суммы договора ;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фиксированные суммы скидок;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праздничные акции, специальные цены;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подарки: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- парковочные места,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- балкон (лоджия, терраса),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- кухня (мебель),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- ремонт (элементы ремонта),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   - сертификаты.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lang="ru-RU" sz="280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Необходимо внимательно изучить условия получения «подарка»!</a:t>
            </a:r>
            <a:r>
              <a:rPr lang="ru-RU" sz="240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88000" y="261360"/>
            <a:ext cx="8928000" cy="11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Гарантийные обязательства. Обслуживание (управление).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76000" y="1654560"/>
            <a:ext cx="11005920" cy="444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срок предоставления гарантии, субъект, выполняющий гарантийные работы, перечень гарантийных работ;</a:t>
            </a:r>
            <a:endParaRPr lang="ru-RU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наличие управляющей (обслуживающей) компании, условия (тарифы, график отопительного сезона, иные обязательные платежи), перечень и способ оказания услуг.</a:t>
            </a:r>
            <a:endParaRPr lang="ru-RU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ru-RU" sz="280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АНАЛИЗ возможностей управляющей компании и затрат на предоставляемые услуги.</a:t>
            </a:r>
            <a:endParaRPr lang="ru-RU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2000" y="3393000"/>
            <a:ext cx="7343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СПАСИБО ЗА ВНИМАНИЕ!</a:t>
            </a:r>
            <a:endParaRPr lang="ru-RU" sz="1800" strike="noStrike" spc="-1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Рисунок 137"/>
          <p:cNvPicPr/>
          <p:nvPr/>
        </p:nvPicPr>
        <p:blipFill>
          <a:blip r:embed="rId2"/>
          <a:stretch/>
        </p:blipFill>
        <p:spPr>
          <a:xfrm>
            <a:off x="216000" y="-57960"/>
            <a:ext cx="3840480" cy="228960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138"/>
          <p:cNvPicPr/>
          <p:nvPr/>
        </p:nvPicPr>
        <p:blipFill>
          <a:blip r:embed="rId3"/>
          <a:stretch/>
        </p:blipFill>
        <p:spPr>
          <a:xfrm>
            <a:off x="7620480" y="0"/>
            <a:ext cx="457128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360000" y="4392000"/>
            <a:ext cx="6263640" cy="23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Исполнительный директор АН «Адрес»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Сергей Петров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424-20-20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s.4242020@yandex.ru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https://www.facebook.com/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6"/>
              </a:rPr>
              <a:t>https://vk.com/id409247152</a:t>
            </a: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399</Words>
  <Application>LibreOffice/5.0.4.2$Windows_x86 LibreOffice_project/2b9802c1994aa0b7dc6079e128979269cf95bc78</Application>
  <PresentationFormat>Произвольный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секретов быстрого карьерного роста</dc:title>
  <dc:creator>Пётр</dc:creator>
  <cp:lastModifiedBy>user</cp:lastModifiedBy>
  <cp:revision>413</cp:revision>
  <dcterms:created xsi:type="dcterms:W3CDTF">2013-09-10T17:16:25Z</dcterms:created>
  <dcterms:modified xsi:type="dcterms:W3CDTF">2017-05-31T10:02:21Z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